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3" r:id="rId3"/>
    <p:sldId id="271" r:id="rId4"/>
    <p:sldId id="272" r:id="rId5"/>
    <p:sldId id="274" r:id="rId6"/>
    <p:sldId id="275" r:id="rId7"/>
    <p:sldId id="268" r:id="rId8"/>
    <p:sldId id="269" r:id="rId9"/>
    <p:sldId id="270" r:id="rId10"/>
    <p:sldId id="258" r:id="rId11"/>
    <p:sldId id="257" r:id="rId12"/>
    <p:sldId id="259" r:id="rId13"/>
    <p:sldId id="260" r:id="rId14"/>
    <p:sldId id="263" r:id="rId15"/>
    <p:sldId id="276" r:id="rId16"/>
    <p:sldId id="277" r:id="rId17"/>
    <p:sldId id="262" r:id="rId18"/>
    <p:sldId id="264" r:id="rId19"/>
    <p:sldId id="265" r:id="rId20"/>
    <p:sldId id="261" r:id="rId21"/>
    <p:sldId id="26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DFDD8"/>
    <a:srgbClr val="BDF852"/>
    <a:srgbClr val="CC0099"/>
    <a:srgbClr val="00FF00"/>
    <a:srgbClr val="FFCC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75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jpg>
</file>

<file path=ppt/media/image11.png>
</file>

<file path=ppt/media/image12.png>
</file>

<file path=ppt/media/image13.jpg>
</file>

<file path=ppt/media/image14.png>
</file>

<file path=ppt/media/image15.jpg>
</file>

<file path=ppt/media/image16.jpg>
</file>

<file path=ppt/media/image17.png>
</file>

<file path=ppt/media/image18.png>
</file>

<file path=ppt/media/image19.jpg>
</file>

<file path=ppt/media/image2.png>
</file>

<file path=ppt/media/image20.jpg>
</file>

<file path=ppt/media/image21.jpg>
</file>

<file path=ppt/media/image22.png>
</file>

<file path=ppt/media/image23.png>
</file>

<file path=ppt/media/image24.jpg>
</file>

<file path=ppt/media/image25.jpg>
</file>

<file path=ppt/media/image26.jp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37758D2-7343-4188-9745-E08B7307CC0A}" type="datetimeFigureOut">
              <a:rPr lang="en-US" smtClean="0"/>
              <a:t>4/12/2021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28E9BA-DD43-41F9-84D7-FEE02A0ED566}" type="slidenum">
              <a:rPr lang="en-US" smtClean="0"/>
              <a:t>‹#›</a:t>
            </a:fld>
            <a:endParaRPr lang="en-US"/>
          </a:p>
        </p:txBody>
      </p:sp>
    </p:spTree>
    <p:extLst>
      <p:ext uri="{BB962C8B-B14F-4D97-AF65-F5344CB8AC3E}">
        <p14:creationId xmlns:p14="http://schemas.microsoft.com/office/powerpoint/2010/main" val="670655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37758D2-7343-4188-9745-E08B7307CC0A}" type="datetimeFigureOut">
              <a:rPr lang="en-US" smtClean="0"/>
              <a:t>4/12/2021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28E9BA-DD43-41F9-84D7-FEE02A0ED566}" type="slidenum">
              <a:rPr lang="en-US" smtClean="0"/>
              <a:t>‹#›</a:t>
            </a:fld>
            <a:endParaRPr lang="en-US"/>
          </a:p>
        </p:txBody>
      </p:sp>
    </p:spTree>
    <p:extLst>
      <p:ext uri="{BB962C8B-B14F-4D97-AF65-F5344CB8AC3E}">
        <p14:creationId xmlns:p14="http://schemas.microsoft.com/office/powerpoint/2010/main" val="3462739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37758D2-7343-4188-9745-E08B7307CC0A}" type="datetimeFigureOut">
              <a:rPr lang="en-US" smtClean="0"/>
              <a:t>4/12/2021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28E9BA-DD43-41F9-84D7-FEE02A0ED566}" type="slidenum">
              <a:rPr lang="en-US" smtClean="0"/>
              <a:t>‹#›</a:t>
            </a:fld>
            <a:endParaRPr lang="en-US"/>
          </a:p>
        </p:txBody>
      </p:sp>
    </p:spTree>
    <p:extLst>
      <p:ext uri="{BB962C8B-B14F-4D97-AF65-F5344CB8AC3E}">
        <p14:creationId xmlns:p14="http://schemas.microsoft.com/office/powerpoint/2010/main" val="2083174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37758D2-7343-4188-9745-E08B7307CC0A}" type="datetimeFigureOut">
              <a:rPr lang="en-US" smtClean="0"/>
              <a:t>4/12/2021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28E9BA-DD43-41F9-84D7-FEE02A0ED566}" type="slidenum">
              <a:rPr lang="en-US" smtClean="0"/>
              <a:t>‹#›</a:t>
            </a:fld>
            <a:endParaRPr lang="en-US"/>
          </a:p>
        </p:txBody>
      </p:sp>
    </p:spTree>
    <p:extLst>
      <p:ext uri="{BB962C8B-B14F-4D97-AF65-F5344CB8AC3E}">
        <p14:creationId xmlns:p14="http://schemas.microsoft.com/office/powerpoint/2010/main" val="2878764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37758D2-7343-4188-9745-E08B7307CC0A}" type="datetimeFigureOut">
              <a:rPr lang="en-US" smtClean="0"/>
              <a:t>4/12/2021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28E9BA-DD43-41F9-84D7-FEE02A0ED566}" type="slidenum">
              <a:rPr lang="en-US" smtClean="0"/>
              <a:t>‹#›</a:t>
            </a:fld>
            <a:endParaRPr lang="en-US"/>
          </a:p>
        </p:txBody>
      </p:sp>
    </p:spTree>
    <p:extLst>
      <p:ext uri="{BB962C8B-B14F-4D97-AF65-F5344CB8AC3E}">
        <p14:creationId xmlns:p14="http://schemas.microsoft.com/office/powerpoint/2010/main" val="12275540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37758D2-7343-4188-9745-E08B7307CC0A}" type="datetimeFigureOut">
              <a:rPr lang="en-US" smtClean="0"/>
              <a:t>4/12/2021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28E9BA-DD43-41F9-84D7-FEE02A0ED566}" type="slidenum">
              <a:rPr lang="en-US" smtClean="0"/>
              <a:t>‹#›</a:t>
            </a:fld>
            <a:endParaRPr lang="en-US"/>
          </a:p>
        </p:txBody>
      </p:sp>
    </p:spTree>
    <p:extLst>
      <p:ext uri="{BB962C8B-B14F-4D97-AF65-F5344CB8AC3E}">
        <p14:creationId xmlns:p14="http://schemas.microsoft.com/office/powerpoint/2010/main" val="1179035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37758D2-7343-4188-9745-E08B7307CC0A}" type="datetimeFigureOut">
              <a:rPr lang="en-US" smtClean="0"/>
              <a:t>4/12/2021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28E9BA-DD43-41F9-84D7-FEE02A0ED566}" type="slidenum">
              <a:rPr lang="en-US" smtClean="0"/>
              <a:t>‹#›</a:t>
            </a:fld>
            <a:endParaRPr lang="en-US"/>
          </a:p>
        </p:txBody>
      </p:sp>
    </p:spTree>
    <p:extLst>
      <p:ext uri="{BB962C8B-B14F-4D97-AF65-F5344CB8AC3E}">
        <p14:creationId xmlns:p14="http://schemas.microsoft.com/office/powerpoint/2010/main" val="1904440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37758D2-7343-4188-9745-E08B7307CC0A}" type="datetimeFigureOut">
              <a:rPr lang="en-US" smtClean="0"/>
              <a:t>4/12/2021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28E9BA-DD43-41F9-84D7-FEE02A0ED566}" type="slidenum">
              <a:rPr lang="en-US" smtClean="0"/>
              <a:t>‹#›</a:t>
            </a:fld>
            <a:endParaRPr lang="en-US"/>
          </a:p>
        </p:txBody>
      </p:sp>
    </p:spTree>
    <p:extLst>
      <p:ext uri="{BB962C8B-B14F-4D97-AF65-F5344CB8AC3E}">
        <p14:creationId xmlns:p14="http://schemas.microsoft.com/office/powerpoint/2010/main" val="17101182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7758D2-7343-4188-9745-E08B7307CC0A}" type="datetimeFigureOut">
              <a:rPr lang="en-US" smtClean="0"/>
              <a:t>4/12/2021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28E9BA-DD43-41F9-84D7-FEE02A0ED566}" type="slidenum">
              <a:rPr lang="en-US" smtClean="0"/>
              <a:t>‹#›</a:t>
            </a:fld>
            <a:endParaRPr lang="en-US"/>
          </a:p>
        </p:txBody>
      </p:sp>
    </p:spTree>
    <p:extLst>
      <p:ext uri="{BB962C8B-B14F-4D97-AF65-F5344CB8AC3E}">
        <p14:creationId xmlns:p14="http://schemas.microsoft.com/office/powerpoint/2010/main" val="2215440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7758D2-7343-4188-9745-E08B7307CC0A}" type="datetimeFigureOut">
              <a:rPr lang="en-US" smtClean="0"/>
              <a:t>4/12/2021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28E9BA-DD43-41F9-84D7-FEE02A0ED566}" type="slidenum">
              <a:rPr lang="en-US" smtClean="0"/>
              <a:t>‹#›</a:t>
            </a:fld>
            <a:endParaRPr lang="en-US"/>
          </a:p>
        </p:txBody>
      </p:sp>
    </p:spTree>
    <p:extLst>
      <p:ext uri="{BB962C8B-B14F-4D97-AF65-F5344CB8AC3E}">
        <p14:creationId xmlns:p14="http://schemas.microsoft.com/office/powerpoint/2010/main" val="152605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7758D2-7343-4188-9745-E08B7307CC0A}" type="datetimeFigureOut">
              <a:rPr lang="en-US" smtClean="0"/>
              <a:t>4/12/2021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28E9BA-DD43-41F9-84D7-FEE02A0ED566}" type="slidenum">
              <a:rPr lang="en-US" smtClean="0"/>
              <a:t>‹#›</a:t>
            </a:fld>
            <a:endParaRPr lang="en-US"/>
          </a:p>
        </p:txBody>
      </p:sp>
    </p:spTree>
    <p:extLst>
      <p:ext uri="{BB962C8B-B14F-4D97-AF65-F5344CB8AC3E}">
        <p14:creationId xmlns:p14="http://schemas.microsoft.com/office/powerpoint/2010/main" val="1849257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7758D2-7343-4188-9745-E08B7307CC0A}" type="datetimeFigureOut">
              <a:rPr lang="en-US" smtClean="0"/>
              <a:t>4/12/2021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28E9BA-DD43-41F9-84D7-FEE02A0ED566}" type="slidenum">
              <a:rPr lang="en-US" smtClean="0"/>
              <a:t>‹#›</a:t>
            </a:fld>
            <a:endParaRPr lang="en-US"/>
          </a:p>
        </p:txBody>
      </p:sp>
    </p:spTree>
    <p:extLst>
      <p:ext uri="{BB962C8B-B14F-4D97-AF65-F5344CB8AC3E}">
        <p14:creationId xmlns:p14="http://schemas.microsoft.com/office/powerpoint/2010/main" val="27049187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 y="0"/>
            <a:ext cx="12001500" cy="6858000"/>
          </a:xfrm>
          <a:prstGeom prst="rect">
            <a:avLst/>
          </a:prstGeom>
        </p:spPr>
      </p:pic>
      <p:sp>
        <p:nvSpPr>
          <p:cNvPr id="5" name="Rectangle 4"/>
          <p:cNvSpPr/>
          <p:nvPr/>
        </p:nvSpPr>
        <p:spPr>
          <a:xfrm>
            <a:off x="349490" y="180321"/>
            <a:ext cx="5746510" cy="742767"/>
          </a:xfrm>
          <a:prstGeom prst="rect">
            <a:avLst/>
          </a:prstGeom>
        </p:spPr>
        <p:txBody>
          <a:bodyPr wrap="none">
            <a:spAutoFit/>
          </a:bodyPr>
          <a:lstStyle/>
          <a:p>
            <a:pPr>
              <a:lnSpc>
                <a:spcPct val="115000"/>
              </a:lnSpc>
              <a:tabLst>
                <a:tab pos="2971800" algn="ctr"/>
              </a:tabLst>
            </a:pPr>
            <a:r>
              <a:rPr lang="en-US" sz="4000" b="1" i="1" dirty="0" smtClean="0">
                <a:solidFill>
                  <a:srgbClr val="FF0000"/>
                </a:solidFill>
                <a:effectLst/>
                <a:latin typeface="Cambria" panose="02040503050406030204" pitchFamily="18" charset="0"/>
                <a:ea typeface="Times New Roman" panose="02020603050405020304" pitchFamily="18" charset="0"/>
                <a:cs typeface="Times New Roman" panose="02020603050405020304" pitchFamily="18" charset="0"/>
              </a:rPr>
              <a:t>Chapter 3: Gamification</a:t>
            </a:r>
            <a:endParaRPr lang="en-US" sz="4000" i="1" dirty="0" smtClean="0">
              <a:solidFill>
                <a:srgbClr val="FF0000"/>
              </a:solidFill>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39404022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00">
            <a:alpha val="81000"/>
          </a:srgbClr>
        </a:solidFill>
        <a:effectLst/>
      </p:bgPr>
    </p:bg>
    <p:spTree>
      <p:nvGrpSpPr>
        <p:cNvPr id="1" name=""/>
        <p:cNvGrpSpPr/>
        <p:nvPr/>
      </p:nvGrpSpPr>
      <p:grpSpPr>
        <a:xfrm>
          <a:off x="0" y="0"/>
          <a:ext cx="0" cy="0"/>
          <a:chOff x="0" y="0"/>
          <a:chExt cx="0" cy="0"/>
        </a:xfrm>
      </p:grpSpPr>
      <p:sp>
        <p:nvSpPr>
          <p:cNvPr id="2" name="Rectangle 1"/>
          <p:cNvSpPr/>
          <p:nvPr/>
        </p:nvSpPr>
        <p:spPr>
          <a:xfrm>
            <a:off x="161925" y="0"/>
            <a:ext cx="6753225" cy="6888039"/>
          </a:xfrm>
          <a:prstGeom prst="rect">
            <a:avLst/>
          </a:prstGeom>
        </p:spPr>
        <p:txBody>
          <a:bodyPr wrap="square">
            <a:spAutoFit/>
          </a:bodyPr>
          <a:lstStyle/>
          <a:p>
            <a:pPr>
              <a:lnSpc>
                <a:spcPct val="115000"/>
              </a:lnSpc>
              <a:tabLst>
                <a:tab pos="2971800" algn="ctr"/>
              </a:tabLst>
            </a:pPr>
            <a:r>
              <a:rPr lang="en-US" sz="2400" b="1" dirty="0" smtClean="0">
                <a:effectLst/>
                <a:latin typeface="Cambria" panose="02040503050406030204" pitchFamily="18" charset="0"/>
                <a:ea typeface="Times New Roman" panose="02020603050405020304" pitchFamily="18" charset="0"/>
                <a:cs typeface="Times New Roman" panose="02020603050405020304" pitchFamily="18" charset="0"/>
              </a:rPr>
              <a:t>Gamification</a:t>
            </a:r>
            <a:endParaRPr lang="en-US" sz="2400" dirty="0" smtClean="0">
              <a:effectLst/>
              <a:latin typeface="Times New Roman" panose="02020603050405020304" pitchFamily="18" charset="0"/>
              <a:ea typeface="Calibri" panose="020F0502020204030204" pitchFamily="34" charset="0"/>
            </a:endParaRPr>
          </a:p>
          <a:p>
            <a:pPr>
              <a:lnSpc>
                <a:spcPct val="115000"/>
              </a:lnSpc>
              <a:tabLst>
                <a:tab pos="2971800" algn="ctr"/>
              </a:tabLst>
            </a:pPr>
            <a:r>
              <a:rPr lang="en-US" sz="2400" b="1" dirty="0" smtClean="0">
                <a:effectLst/>
                <a:latin typeface="Cambria" panose="02040503050406030204" pitchFamily="18" charset="0"/>
                <a:ea typeface="Calibri" panose="020F0502020204030204" pitchFamily="34" charset="0"/>
                <a:cs typeface="Times New Roman" panose="02020603050405020304" pitchFamily="18" charset="0"/>
              </a:rPr>
              <a:t> </a:t>
            </a:r>
            <a:endParaRPr lang="en-US" sz="2400" dirty="0" smtClean="0">
              <a:effectLst/>
              <a:latin typeface="Times New Roman" panose="02020603050405020304" pitchFamily="18" charset="0"/>
              <a:ea typeface="Calibri" panose="020F0502020204030204" pitchFamily="34" charset="0"/>
            </a:endParaRPr>
          </a:p>
          <a:p>
            <a:pPr marR="400050" algn="just">
              <a:lnSpc>
                <a:spcPct val="115000"/>
              </a:lnSpc>
              <a:tabLst>
                <a:tab pos="2971800" algn="ctr"/>
                <a:tab pos="5600700" algn="l"/>
              </a:tabLst>
            </a:pPr>
            <a:r>
              <a:rPr lang="en-US" sz="24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The increasing </a:t>
            </a:r>
            <a:r>
              <a:rPr lang="en-US" sz="2400" b="1" dirty="0" smtClean="0">
                <a:solidFill>
                  <a:srgbClr val="FF0000"/>
                </a:solidFill>
                <a:effectLst/>
                <a:latin typeface="Cambria" panose="02040503050406030204" pitchFamily="18" charset="0"/>
                <a:ea typeface="Calibri" panose="020F0502020204030204" pitchFamily="34" charset="0"/>
                <a:cs typeface="Calibri" panose="020F0502020204030204" pitchFamily="34" charset="0"/>
              </a:rPr>
              <a:t>popularity</a:t>
            </a:r>
            <a:r>
              <a:rPr lang="en-US" sz="24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 of games and the use of </a:t>
            </a:r>
            <a:r>
              <a:rPr lang="en-US" sz="2400" dirty="0" smtClean="0">
                <a:effectLst/>
                <a:latin typeface="Cambria" panose="02040503050406030204" pitchFamily="18" charset="0"/>
                <a:ea typeface="Calibri" panose="020F0502020204030204" pitchFamily="34" charset="0"/>
                <a:cs typeface="Calibri" panose="020F0502020204030204" pitchFamily="34" charset="0"/>
              </a:rPr>
              <a:t>them in business and education are not</a:t>
            </a:r>
            <a:r>
              <a:rPr lang="en-US" sz="24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 at all surprising. Games are an important part of our life, and everyone plays them; whether it is with a console or mobile, or in the offline world. </a:t>
            </a:r>
          </a:p>
          <a:p>
            <a:pPr marR="400050" algn="just">
              <a:lnSpc>
                <a:spcPct val="115000"/>
              </a:lnSpc>
              <a:tabLst>
                <a:tab pos="2971800" algn="ctr"/>
                <a:tab pos="5600700" algn="l"/>
              </a:tabLst>
            </a:pPr>
            <a:r>
              <a:rPr lang="en-US" sz="2400" dirty="0" smtClean="0">
                <a:solidFill>
                  <a:srgbClr val="000000"/>
                </a:solidFill>
                <a:effectLst/>
                <a:latin typeface="Cambria" panose="02040503050406030204" pitchFamily="18" charset="0"/>
                <a:ea typeface="Calibri" panose="020F0502020204030204" pitchFamily="34" charset="0"/>
                <a:cs typeface="Foundry Sans"/>
              </a:rPr>
              <a:t>The concept of gamification and its techniques in non-gaming environments is a fast </a:t>
            </a:r>
            <a:r>
              <a:rPr lang="en-US" sz="2400" b="1" dirty="0" smtClean="0">
                <a:solidFill>
                  <a:srgbClr val="FF0000"/>
                </a:solidFill>
                <a:effectLst/>
                <a:latin typeface="Cambria" panose="02040503050406030204" pitchFamily="18" charset="0"/>
                <a:ea typeface="Calibri" panose="020F0502020204030204" pitchFamily="34" charset="0"/>
                <a:cs typeface="Foundry Sans"/>
              </a:rPr>
              <a:t>emerging</a:t>
            </a:r>
            <a:r>
              <a:rPr lang="en-US" sz="2400" dirty="0" smtClean="0">
                <a:solidFill>
                  <a:srgbClr val="000000"/>
                </a:solidFill>
                <a:effectLst/>
                <a:latin typeface="Cambria" panose="02040503050406030204" pitchFamily="18" charset="0"/>
                <a:ea typeface="Calibri" panose="020F0502020204030204" pitchFamily="34" charset="0"/>
                <a:cs typeface="Foundry Sans"/>
              </a:rPr>
              <a:t> practice in business. The use of gamification tools and methods has also the potential to benefit </a:t>
            </a:r>
            <a:r>
              <a:rPr lang="en-US" sz="2400" b="1" dirty="0" smtClean="0">
                <a:solidFill>
                  <a:srgbClr val="FF0000"/>
                </a:solidFill>
                <a:effectLst/>
                <a:latin typeface="Cambria" panose="02040503050406030204" pitchFamily="18" charset="0"/>
                <a:ea typeface="Calibri" panose="020F0502020204030204" pitchFamily="34" charset="0"/>
                <a:cs typeface="Foundry Sans"/>
              </a:rPr>
              <a:t>educators </a:t>
            </a:r>
            <a:r>
              <a:rPr lang="en-US" sz="2400" dirty="0" smtClean="0">
                <a:solidFill>
                  <a:srgbClr val="000000"/>
                </a:solidFill>
                <a:effectLst/>
                <a:latin typeface="Cambria" panose="02040503050406030204" pitchFamily="18" charset="0"/>
                <a:ea typeface="Calibri" panose="020F0502020204030204" pitchFamily="34" charset="0"/>
                <a:cs typeface="Foundry Sans"/>
              </a:rPr>
              <a:t>and project managers from all industries because of their</a:t>
            </a:r>
            <a:r>
              <a:rPr lang="en-US" sz="2400" b="1" dirty="0" smtClean="0">
                <a:solidFill>
                  <a:srgbClr val="FF0000"/>
                </a:solidFill>
                <a:effectLst/>
                <a:latin typeface="Cambria" panose="02040503050406030204" pitchFamily="18" charset="0"/>
                <a:ea typeface="Calibri" panose="020F0502020204030204" pitchFamily="34" charset="0"/>
                <a:cs typeface="Foundry Sans"/>
              </a:rPr>
              <a:t> fundamental </a:t>
            </a:r>
            <a:r>
              <a:rPr lang="en-US" sz="2400" dirty="0" smtClean="0">
                <a:solidFill>
                  <a:srgbClr val="000000"/>
                </a:solidFill>
                <a:effectLst/>
                <a:latin typeface="Cambria" panose="02040503050406030204" pitchFamily="18" charset="0"/>
                <a:ea typeface="Calibri" panose="020F0502020204030204" pitchFamily="34" charset="0"/>
                <a:cs typeface="Foundry Sans"/>
              </a:rPr>
              <a:t>potential to shape and influence customer/user behavior.  </a:t>
            </a:r>
            <a:endParaRPr lang="en-US" sz="2400" dirty="0">
              <a:effectLst/>
              <a:latin typeface="Times New Roman" panose="02020603050405020304" pitchFamily="18" charset="0"/>
              <a:ea typeface="Calibri" panose="020F050202020403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7299" y="0"/>
            <a:ext cx="5494701" cy="6858000"/>
          </a:xfrm>
          <a:prstGeom prst="rect">
            <a:avLst/>
          </a:prstGeom>
        </p:spPr>
      </p:pic>
    </p:spTree>
    <p:extLst>
      <p:ext uri="{BB962C8B-B14F-4D97-AF65-F5344CB8AC3E}">
        <p14:creationId xmlns:p14="http://schemas.microsoft.com/office/powerpoint/2010/main" val="1412107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9061" y="0"/>
            <a:ext cx="6696077" cy="6817251"/>
          </a:xfrm>
          <a:prstGeom prst="rect">
            <a:avLst/>
          </a:prstGeom>
          <a:solidFill>
            <a:srgbClr val="FFCC99"/>
          </a:solidFill>
        </p:spPr>
        <p:txBody>
          <a:bodyPr wrap="square">
            <a:spAutoFit/>
          </a:bodyPr>
          <a:lstStyle/>
          <a:p>
            <a:pPr marR="400050" algn="just">
              <a:lnSpc>
                <a:spcPct val="115000"/>
              </a:lnSpc>
              <a:tabLst>
                <a:tab pos="2971800" algn="ctr"/>
                <a:tab pos="5600700" algn="l"/>
              </a:tabLst>
            </a:pPr>
            <a:r>
              <a:rPr lang="en-US" sz="2000" b="1" dirty="0" smtClean="0">
                <a:solidFill>
                  <a:srgbClr val="000000"/>
                </a:solidFill>
                <a:effectLst/>
                <a:latin typeface="Cambria" panose="02040503050406030204" pitchFamily="18" charset="0"/>
                <a:ea typeface="Calibri" panose="020F0502020204030204" pitchFamily="34" charset="0"/>
                <a:cs typeface="FoundrySans-Light"/>
              </a:rPr>
              <a:t>Game or Gamification? </a:t>
            </a:r>
          </a:p>
          <a:p>
            <a:pPr marR="400050" algn="just">
              <a:lnSpc>
                <a:spcPct val="115000"/>
              </a:lnSpc>
              <a:tabLst>
                <a:tab pos="2971800" algn="ctr"/>
                <a:tab pos="5600700" algn="l"/>
              </a:tabLst>
            </a:pPr>
            <a:endParaRPr lang="en-US" sz="2000" dirty="0" smtClean="0">
              <a:effectLst/>
              <a:latin typeface="Times New Roman" panose="02020603050405020304" pitchFamily="18" charset="0"/>
              <a:ea typeface="Calibri" panose="020F0502020204030204" pitchFamily="34" charset="0"/>
            </a:endParaRPr>
          </a:p>
          <a:p>
            <a:pPr marR="400050" algn="just">
              <a:lnSpc>
                <a:spcPct val="115000"/>
              </a:lnSpc>
              <a:tabLst>
                <a:tab pos="2971800" algn="ctr"/>
                <a:tab pos="5600700" algn="l"/>
              </a:tabLst>
            </a:pPr>
            <a:r>
              <a:rPr lang="en-US" sz="2000" dirty="0" smtClean="0">
                <a:solidFill>
                  <a:srgbClr val="000000"/>
                </a:solidFill>
                <a:effectLst/>
                <a:latin typeface="Cambria" panose="02040503050406030204" pitchFamily="18" charset="0"/>
                <a:ea typeface="Calibri" panose="020F0502020204030204" pitchFamily="34" charset="0"/>
                <a:cs typeface="Foundry Sans"/>
              </a:rPr>
              <a:t>Gamification </a:t>
            </a:r>
            <a:r>
              <a:rPr lang="en-US" sz="2000" b="1" dirty="0" smtClean="0">
                <a:solidFill>
                  <a:srgbClr val="FF0000"/>
                </a:solidFill>
                <a:effectLst/>
                <a:latin typeface="Cambria" panose="02040503050406030204" pitchFamily="18" charset="0"/>
                <a:ea typeface="Calibri" panose="020F0502020204030204" pitchFamily="34" charset="0"/>
                <a:cs typeface="Foundry Sans"/>
              </a:rPr>
              <a:t>stems from </a:t>
            </a:r>
            <a:r>
              <a:rPr lang="en-US" sz="2000" dirty="0" smtClean="0">
                <a:solidFill>
                  <a:srgbClr val="000000"/>
                </a:solidFill>
                <a:effectLst/>
                <a:latin typeface="Cambria" panose="02040503050406030204" pitchFamily="18" charset="0"/>
                <a:ea typeface="Calibri" panose="020F0502020204030204" pitchFamily="34" charset="0"/>
                <a:cs typeface="Foundry Sans"/>
              </a:rPr>
              <a:t>computer games industry and refers to the use of game elements outside games in order to </a:t>
            </a:r>
            <a:r>
              <a:rPr lang="en-US" sz="2000" b="1" dirty="0" smtClean="0">
                <a:solidFill>
                  <a:srgbClr val="FF0000"/>
                </a:solidFill>
                <a:effectLst/>
                <a:latin typeface="Cambria" panose="02040503050406030204" pitchFamily="18" charset="0"/>
                <a:ea typeface="Calibri" panose="020F0502020204030204" pitchFamily="34" charset="0"/>
                <a:cs typeface="Foundry Sans"/>
              </a:rPr>
              <a:t>engage </a:t>
            </a:r>
            <a:r>
              <a:rPr lang="en-US" sz="2000" dirty="0" smtClean="0">
                <a:solidFill>
                  <a:srgbClr val="000000"/>
                </a:solidFill>
                <a:effectLst/>
                <a:latin typeface="Cambria" panose="02040503050406030204" pitchFamily="18" charset="0"/>
                <a:ea typeface="Calibri" panose="020F0502020204030204" pitchFamily="34" charset="0"/>
                <a:cs typeface="Foundry Sans"/>
              </a:rPr>
              <a:t>users and solve problems. </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A full game is not Gamification.</a:t>
            </a:r>
            <a:r>
              <a:rPr lang="en-US" sz="2000" dirty="0" smtClean="0">
                <a:effectLst/>
                <a:latin typeface="Cambria" panose="02040503050406030204" pitchFamily="18" charset="0"/>
                <a:ea typeface="Calibri" panose="020F0502020204030204" pitchFamily="34" charset="0"/>
              </a:rPr>
              <a:t> Gamification does not offer a whole gaming experience, but some game elements are used.</a:t>
            </a:r>
          </a:p>
          <a:p>
            <a:pPr marR="400050" algn="just">
              <a:lnSpc>
                <a:spcPct val="115000"/>
              </a:lnSpc>
              <a:tabLst>
                <a:tab pos="2971800" algn="ctr"/>
                <a:tab pos="5600700" algn="l"/>
              </a:tabLst>
            </a:pPr>
            <a:endParaRPr lang="en-US" sz="2000" dirty="0" smtClean="0">
              <a:effectLst/>
              <a:latin typeface="Times New Roman" panose="02020603050405020304" pitchFamily="18" charset="0"/>
              <a:ea typeface="Calibri" panose="020F0502020204030204" pitchFamily="34" charset="0"/>
            </a:endParaRPr>
          </a:p>
          <a:p>
            <a:pPr marR="400050" algn="just">
              <a:lnSpc>
                <a:spcPct val="115000"/>
              </a:lnSpc>
              <a:tabLst>
                <a:tab pos="2971800" algn="ctr"/>
                <a:tab pos="5600700" algn="l"/>
              </a:tabLst>
            </a:pPr>
            <a:r>
              <a:rPr lang="en-US" sz="2000" b="1" dirty="0" smtClean="0">
                <a:effectLst/>
                <a:latin typeface="Cambria" panose="02040503050406030204" pitchFamily="18" charset="0"/>
                <a:ea typeface="Calibri" panose="020F0502020204030204" pitchFamily="34" charset="0"/>
                <a:cs typeface="Times New Roman" panose="02020603050405020304" pitchFamily="18" charset="0"/>
              </a:rPr>
              <a:t>     </a:t>
            </a:r>
            <a:r>
              <a:rPr lang="en-US" sz="2000" dirty="0" smtClean="0">
                <a:solidFill>
                  <a:srgbClr val="000000"/>
                </a:solidFill>
                <a:effectLst/>
                <a:latin typeface="Cambria" panose="02040503050406030204" pitchFamily="18" charset="0"/>
                <a:ea typeface="Calibri" panose="020F0502020204030204" pitchFamily="34" charset="0"/>
                <a:cs typeface="Foundry Sans"/>
              </a:rPr>
              <a:t>Within the past decade, a growing number of organizations have been using gaming techniques and game-style rewards in order to </a:t>
            </a:r>
            <a:r>
              <a:rPr lang="en-US" sz="2000" b="1" dirty="0" smtClean="0">
                <a:solidFill>
                  <a:srgbClr val="FF0000"/>
                </a:solidFill>
                <a:effectLst/>
                <a:latin typeface="Cambria" panose="02040503050406030204" pitchFamily="18" charset="0"/>
                <a:ea typeface="Calibri" panose="020F0502020204030204" pitchFamily="34" charset="0"/>
                <a:cs typeface="Foundry Sans"/>
              </a:rPr>
              <a:t>motivate </a:t>
            </a:r>
            <a:r>
              <a:rPr lang="en-US" sz="2000" dirty="0" smtClean="0">
                <a:solidFill>
                  <a:srgbClr val="000000"/>
                </a:solidFill>
                <a:effectLst/>
                <a:latin typeface="Cambria" panose="02040503050406030204" pitchFamily="18" charset="0"/>
                <a:ea typeface="Calibri" panose="020F0502020204030204" pitchFamily="34" charset="0"/>
                <a:cs typeface="Foundry Sans"/>
              </a:rPr>
              <a:t>employees and customers. This growing popularity of gamification has been </a:t>
            </a:r>
            <a:r>
              <a:rPr lang="en-US" sz="2000" b="1" dirty="0" smtClean="0">
                <a:solidFill>
                  <a:srgbClr val="FF0000"/>
                </a:solidFill>
                <a:effectLst/>
                <a:latin typeface="Cambria" panose="02040503050406030204" pitchFamily="18" charset="0"/>
                <a:ea typeface="Calibri" panose="020F0502020204030204" pitchFamily="34" charset="0"/>
                <a:cs typeface="Foundry Sans"/>
              </a:rPr>
              <a:t>facilitated</a:t>
            </a:r>
            <a:r>
              <a:rPr lang="en-US" sz="2000" dirty="0" smtClean="0">
                <a:solidFill>
                  <a:srgbClr val="000000"/>
                </a:solidFill>
                <a:effectLst/>
                <a:latin typeface="Cambria" panose="02040503050406030204" pitchFamily="18" charset="0"/>
                <a:ea typeface="Calibri" panose="020F0502020204030204" pitchFamily="34" charset="0"/>
                <a:cs typeface="Foundry Sans"/>
              </a:rPr>
              <a:t> by the increased availability of appropriate technology such as smartphones and tablets, which can support a gamification environment. The main benefits of gamification include: increased engagement, higher motivation levels, increased interaction with the user (customer or employee), and greater </a:t>
            </a:r>
            <a:r>
              <a:rPr lang="en-US" sz="2000" b="1" dirty="0" smtClean="0">
                <a:solidFill>
                  <a:srgbClr val="FF0000"/>
                </a:solidFill>
                <a:effectLst/>
                <a:latin typeface="Cambria" panose="02040503050406030204" pitchFamily="18" charset="0"/>
                <a:ea typeface="Calibri" panose="020F0502020204030204" pitchFamily="34" charset="0"/>
                <a:cs typeface="Foundry Sans"/>
              </a:rPr>
              <a:t>loyalty</a:t>
            </a:r>
            <a:r>
              <a:rPr lang="en-US" sz="2000" dirty="0" smtClean="0">
                <a:solidFill>
                  <a:srgbClr val="000000"/>
                </a:solidFill>
                <a:effectLst/>
                <a:latin typeface="Cambria" panose="02040503050406030204" pitchFamily="18" charset="0"/>
                <a:ea typeface="Calibri" panose="020F0502020204030204" pitchFamily="34" charset="0"/>
                <a:cs typeface="Foundry Sans"/>
              </a:rPr>
              <a:t>.</a:t>
            </a:r>
            <a:r>
              <a:rPr lang="en-US" sz="2000" spc="10" dirty="0" smtClean="0">
                <a:effectLst/>
                <a:latin typeface="Cambria" panose="02040503050406030204" pitchFamily="18" charset="0"/>
                <a:ea typeface="Calibri" panose="020F0502020204030204" pitchFamily="34" charset="0"/>
                <a:cs typeface="Arial" panose="020B0604020202020204" pitchFamily="34" charset="0"/>
              </a:rPr>
              <a:t>  </a:t>
            </a:r>
            <a:endParaRPr lang="en-US" sz="2000" dirty="0">
              <a:effectLst/>
              <a:latin typeface="Times New Roman" panose="02020603050405020304" pitchFamily="18" charset="0"/>
              <a:ea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86551" y="3500438"/>
            <a:ext cx="5505449" cy="3316813"/>
          </a:xfrm>
          <a:prstGeom prst="rect">
            <a:avLst/>
          </a:prstGeom>
        </p:spPr>
      </p:pic>
      <p:pic>
        <p:nvPicPr>
          <p:cNvPr id="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5138" y="0"/>
            <a:ext cx="5376862" cy="3500438"/>
          </a:xfrm>
          <a:prstGeom prst="rect">
            <a:avLst/>
          </a:prstGeom>
        </p:spPr>
      </p:pic>
    </p:spTree>
    <p:extLst>
      <p:ext uri="{BB962C8B-B14F-4D97-AF65-F5344CB8AC3E}">
        <p14:creationId xmlns:p14="http://schemas.microsoft.com/office/powerpoint/2010/main" val="1442174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42875" y="262944"/>
            <a:ext cx="6643688" cy="6109365"/>
          </a:xfrm>
          <a:prstGeom prst="rect">
            <a:avLst/>
          </a:prstGeom>
        </p:spPr>
        <p:txBody>
          <a:bodyPr wrap="square">
            <a:spAutoFit/>
          </a:bodyPr>
          <a:lstStyle/>
          <a:p>
            <a:pPr marL="342900" marR="400050" algn="just">
              <a:lnSpc>
                <a:spcPct val="115000"/>
              </a:lnSpc>
              <a:spcBef>
                <a:spcPts val="0"/>
              </a:spcBef>
              <a:spcAft>
                <a:spcPts val="0"/>
              </a:spcAft>
              <a:tabLst>
                <a:tab pos="2971800" algn="ctr"/>
                <a:tab pos="5600700" algn="l"/>
              </a:tabLst>
            </a:pPr>
            <a:r>
              <a:rPr lang="en-US" sz="2000" b="1" dirty="0" smtClean="0">
                <a:solidFill>
                  <a:srgbClr val="000000"/>
                </a:solidFill>
                <a:effectLst/>
                <a:latin typeface="Cambria" panose="02040503050406030204" pitchFamily="18" charset="0"/>
                <a:ea typeface="Calibri" panose="020F0502020204030204" pitchFamily="34" charset="0"/>
                <a:cs typeface="FoundrySans-Light"/>
              </a:rPr>
              <a:t>Why are People Interested in Gamification? </a:t>
            </a:r>
          </a:p>
          <a:p>
            <a:pPr marL="342900" marR="400050" algn="just">
              <a:lnSpc>
                <a:spcPct val="115000"/>
              </a:lnSpc>
              <a:spcBef>
                <a:spcPts val="0"/>
              </a:spcBef>
              <a:spcAft>
                <a:spcPts val="0"/>
              </a:spcAft>
              <a:tabLst>
                <a:tab pos="2971800" algn="ctr"/>
                <a:tab pos="5600700" algn="l"/>
              </a:tabLst>
            </a:pPr>
            <a:endParaRPr lang="en-US" sz="2000" dirty="0" smtClean="0">
              <a:effectLst/>
              <a:latin typeface="Times New Roman" panose="02020603050405020304" pitchFamily="18" charset="0"/>
              <a:ea typeface="Calibri" panose="020F0502020204030204" pitchFamily="34" charset="0"/>
            </a:endParaRPr>
          </a:p>
          <a:p>
            <a:pPr marL="342900" marR="0" algn="just">
              <a:lnSpc>
                <a:spcPct val="115000"/>
              </a:lnSpc>
              <a:spcBef>
                <a:spcPts val="0"/>
              </a:spcBef>
              <a:spcAft>
                <a:spcPts val="0"/>
              </a:spcAft>
              <a:tabLst>
                <a:tab pos="2971800" algn="ctr"/>
                <a:tab pos="5600700" algn="l"/>
              </a:tabLst>
            </a:pPr>
            <a:r>
              <a:rPr lang="en-US" sz="2000" dirty="0" smtClean="0">
                <a:solidFill>
                  <a:srgbClr val="000000"/>
                </a:solidFill>
                <a:effectLst/>
                <a:latin typeface="Cambria" panose="02040503050406030204" pitchFamily="18" charset="0"/>
                <a:ea typeface="Calibri" panose="020F0502020204030204" pitchFamily="34" charset="0"/>
                <a:cs typeface="Foundry Sans"/>
              </a:rPr>
              <a:t>Software provider </a:t>
            </a:r>
            <a:r>
              <a:rPr lang="en-US" sz="2000" dirty="0" err="1" smtClean="0">
                <a:solidFill>
                  <a:srgbClr val="000000"/>
                </a:solidFill>
                <a:effectLst/>
                <a:latin typeface="Cambria" panose="02040503050406030204" pitchFamily="18" charset="0"/>
                <a:ea typeface="Calibri" panose="020F0502020204030204" pitchFamily="34" charset="0"/>
                <a:cs typeface="Foundry Sans"/>
              </a:rPr>
              <a:t>Bunchball</a:t>
            </a:r>
            <a:r>
              <a:rPr lang="en-US" sz="2000" dirty="0" smtClean="0">
                <a:solidFill>
                  <a:srgbClr val="000000"/>
                </a:solidFill>
                <a:effectLst/>
                <a:latin typeface="Cambria" panose="02040503050406030204" pitchFamily="18" charset="0"/>
                <a:ea typeface="Calibri" panose="020F0502020204030204" pitchFamily="34" charset="0"/>
                <a:cs typeface="Foundry Sans"/>
              </a:rPr>
              <a:t> has described the attraction of gamification in a very interesting way: two people playing </a:t>
            </a:r>
            <a:r>
              <a:rPr lang="en-US" sz="2000" b="1" dirty="0" smtClean="0">
                <a:solidFill>
                  <a:srgbClr val="FF0000"/>
                </a:solidFill>
                <a:effectLst/>
                <a:latin typeface="Cambria" panose="02040503050406030204" pitchFamily="18" charset="0"/>
                <a:ea typeface="Calibri" panose="020F0502020204030204" pitchFamily="34" charset="0"/>
                <a:cs typeface="Foundry Sans"/>
              </a:rPr>
              <a:t>monopoly</a:t>
            </a:r>
            <a:r>
              <a:rPr lang="en-US" sz="2000" dirty="0" smtClean="0">
                <a:solidFill>
                  <a:srgbClr val="000000"/>
                </a:solidFill>
                <a:effectLst/>
                <a:latin typeface="Cambria" panose="02040503050406030204" pitchFamily="18" charset="0"/>
                <a:ea typeface="Calibri" panose="020F0502020204030204" pitchFamily="34" charset="0"/>
                <a:cs typeface="Foundry Sans"/>
              </a:rPr>
              <a:t> every day for a week would get bored very quickly, but if you add in another element – statistics – it starts to take on another </a:t>
            </a:r>
            <a:r>
              <a:rPr lang="en-US" sz="2000" b="1" dirty="0" smtClean="0">
                <a:solidFill>
                  <a:srgbClr val="FF0000"/>
                </a:solidFill>
                <a:effectLst/>
                <a:latin typeface="Cambria" panose="02040503050406030204" pitchFamily="18" charset="0"/>
                <a:ea typeface="Calibri" panose="020F0502020204030204" pitchFamily="34" charset="0"/>
                <a:cs typeface="Foundry Sans"/>
              </a:rPr>
              <a:t>dimension. </a:t>
            </a:r>
            <a:r>
              <a:rPr lang="en-US" sz="2000" dirty="0" smtClean="0">
                <a:solidFill>
                  <a:srgbClr val="000000"/>
                </a:solidFill>
                <a:effectLst/>
                <a:latin typeface="Cambria" panose="02040503050406030204" pitchFamily="18" charset="0"/>
                <a:ea typeface="Calibri" panose="020F0502020204030204" pitchFamily="34" charset="0"/>
                <a:cs typeface="Foundry Sans"/>
              </a:rPr>
              <a:t>How many times each person won, which </a:t>
            </a:r>
            <a:r>
              <a:rPr lang="en-US" sz="2000" b="1" dirty="0" smtClean="0">
                <a:solidFill>
                  <a:srgbClr val="FF0000"/>
                </a:solidFill>
                <a:effectLst/>
                <a:latin typeface="Cambria" panose="02040503050406030204" pitchFamily="18" charset="0"/>
                <a:ea typeface="Calibri" panose="020F0502020204030204" pitchFamily="34" charset="0"/>
                <a:cs typeface="Foundry Sans"/>
              </a:rPr>
              <a:t>properties</a:t>
            </a:r>
            <a:r>
              <a:rPr lang="en-US" sz="2000" dirty="0" smtClean="0">
                <a:solidFill>
                  <a:srgbClr val="000000"/>
                </a:solidFill>
                <a:effectLst/>
                <a:latin typeface="Cambria" panose="02040503050406030204" pitchFamily="18" charset="0"/>
                <a:ea typeface="Calibri" panose="020F0502020204030204" pitchFamily="34" charset="0"/>
                <a:cs typeface="Foundry Sans"/>
              </a:rPr>
              <a:t> were most </a:t>
            </a:r>
            <a:r>
              <a:rPr lang="en-US" sz="2000" b="1" dirty="0" smtClean="0">
                <a:solidFill>
                  <a:srgbClr val="FF0000"/>
                </a:solidFill>
                <a:effectLst/>
                <a:latin typeface="Cambria" panose="02040503050406030204" pitchFamily="18" charset="0"/>
                <a:ea typeface="Calibri" panose="020F0502020204030204" pitchFamily="34" charset="0"/>
                <a:cs typeface="Foundry Sans"/>
              </a:rPr>
              <a:t>profitable</a:t>
            </a:r>
            <a:r>
              <a:rPr lang="en-US" sz="2000" dirty="0" smtClean="0">
                <a:solidFill>
                  <a:srgbClr val="000000"/>
                </a:solidFill>
                <a:effectLst/>
                <a:latin typeface="Cambria" panose="02040503050406030204" pitchFamily="18" charset="0"/>
                <a:ea typeface="Calibri" panose="020F0502020204030204" pitchFamily="34" charset="0"/>
                <a:cs typeface="Foundry Sans"/>
              </a:rPr>
              <a:t>, how much money each player </a:t>
            </a:r>
            <a:r>
              <a:rPr lang="en-US" sz="2000" b="1" dirty="0" smtClean="0">
                <a:solidFill>
                  <a:srgbClr val="FF0000"/>
                </a:solidFill>
                <a:effectLst/>
                <a:latin typeface="Cambria" panose="02040503050406030204" pitchFamily="18" charset="0"/>
                <a:ea typeface="Calibri" panose="020F0502020204030204" pitchFamily="34" charset="0"/>
                <a:cs typeface="Foundry Sans"/>
              </a:rPr>
              <a:t>accumulated</a:t>
            </a:r>
            <a:r>
              <a:rPr lang="en-US" sz="2000" dirty="0" smtClean="0">
                <a:solidFill>
                  <a:srgbClr val="000000"/>
                </a:solidFill>
                <a:effectLst/>
                <a:latin typeface="Cambria" panose="02040503050406030204" pitchFamily="18" charset="0"/>
                <a:ea typeface="Calibri" panose="020F0502020204030204" pitchFamily="34" charset="0"/>
                <a:cs typeface="Foundry Sans"/>
              </a:rPr>
              <a:t>; all these elements add another level to the game. The statistics become the game and people want to </a:t>
            </a:r>
            <a:r>
              <a:rPr lang="en-US" sz="2000" b="1" dirty="0" smtClean="0">
                <a:solidFill>
                  <a:srgbClr val="FF0000"/>
                </a:solidFill>
                <a:effectLst/>
                <a:latin typeface="Cambria" panose="02040503050406030204" pitchFamily="18" charset="0"/>
                <a:ea typeface="Calibri" panose="020F0502020204030204" pitchFamily="34" charset="0"/>
                <a:cs typeface="Foundry Sans"/>
              </a:rPr>
              <a:t>outplay</a:t>
            </a:r>
            <a:r>
              <a:rPr lang="en-US" sz="2000" dirty="0" smtClean="0">
                <a:solidFill>
                  <a:srgbClr val="000000"/>
                </a:solidFill>
                <a:effectLst/>
                <a:latin typeface="Cambria" panose="02040503050406030204" pitchFamily="18" charset="0"/>
                <a:ea typeface="Calibri" panose="020F0502020204030204" pitchFamily="34" charset="0"/>
                <a:cs typeface="Foundry Sans"/>
              </a:rPr>
              <a:t> each other. It is the </a:t>
            </a:r>
            <a:r>
              <a:rPr lang="en-US" sz="2000" b="1" dirty="0" smtClean="0">
                <a:solidFill>
                  <a:srgbClr val="FF0000"/>
                </a:solidFill>
                <a:effectLst/>
                <a:latin typeface="Cambria" panose="02040503050406030204" pitchFamily="18" charset="0"/>
                <a:ea typeface="Calibri" panose="020F0502020204030204" pitchFamily="34" charset="0"/>
                <a:cs typeface="Foundry Sans"/>
              </a:rPr>
              <a:t>excitement</a:t>
            </a:r>
            <a:r>
              <a:rPr lang="en-US" sz="2000" dirty="0" smtClean="0">
                <a:solidFill>
                  <a:srgbClr val="000000"/>
                </a:solidFill>
                <a:effectLst/>
                <a:latin typeface="Cambria" panose="02040503050406030204" pitchFamily="18" charset="0"/>
                <a:ea typeface="Calibri" panose="020F0502020204030204" pitchFamily="34" charset="0"/>
                <a:cs typeface="Foundry Sans"/>
              </a:rPr>
              <a:t> created by the collection of a number of statistics, and the use of those statistics, that can </a:t>
            </a:r>
            <a:r>
              <a:rPr lang="en-US" sz="2000" b="1" dirty="0" smtClean="0">
                <a:solidFill>
                  <a:srgbClr val="FF0000"/>
                </a:solidFill>
                <a:effectLst/>
                <a:latin typeface="Cambria" panose="02040503050406030204" pitchFamily="18" charset="0"/>
                <a:ea typeface="Calibri" panose="020F0502020204030204" pitchFamily="34" charset="0"/>
                <a:cs typeface="Foundry Sans"/>
              </a:rPr>
              <a:t>encourage</a:t>
            </a:r>
            <a:r>
              <a:rPr lang="en-US" sz="2000" dirty="0" smtClean="0">
                <a:solidFill>
                  <a:srgbClr val="000000"/>
                </a:solidFill>
                <a:effectLst/>
                <a:latin typeface="Cambria" panose="02040503050406030204" pitchFamily="18" charset="0"/>
                <a:ea typeface="Calibri" panose="020F0502020204030204" pitchFamily="34" charset="0"/>
                <a:cs typeface="Foundry Sans"/>
              </a:rPr>
              <a:t> people to do tasks they would ordinarily consider uninteresting or </a:t>
            </a:r>
            <a:r>
              <a:rPr lang="en-US" sz="2000" b="1" dirty="0" smtClean="0">
                <a:solidFill>
                  <a:srgbClr val="FF0000"/>
                </a:solidFill>
                <a:effectLst/>
                <a:latin typeface="Cambria" panose="02040503050406030204" pitchFamily="18" charset="0"/>
                <a:ea typeface="Calibri" panose="020F0502020204030204" pitchFamily="34" charset="0"/>
                <a:cs typeface="Foundry Sans"/>
              </a:rPr>
              <a:t>repetitive</a:t>
            </a:r>
            <a:r>
              <a:rPr lang="en-US" sz="2000" dirty="0" smtClean="0">
                <a:solidFill>
                  <a:srgbClr val="000000"/>
                </a:solidFill>
                <a:effectLst/>
                <a:latin typeface="Cambria" panose="02040503050406030204" pitchFamily="18" charset="0"/>
                <a:ea typeface="Calibri" panose="020F0502020204030204" pitchFamily="34" charset="0"/>
                <a:cs typeface="Foundry Sans"/>
              </a:rPr>
              <a:t>. It is this use that has created a high level of interest within business and education worlds.</a:t>
            </a:r>
            <a:endParaRPr lang="en-US" sz="2000" dirty="0">
              <a:effectLst/>
              <a:latin typeface="Times New Roman" panose="02020603050405020304" pitchFamily="18" charset="0"/>
              <a:ea typeface="Calibri" panose="020F0502020204030204"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29450" y="0"/>
            <a:ext cx="5162550" cy="6858000"/>
          </a:xfrm>
          <a:prstGeom prst="rect">
            <a:avLst/>
          </a:prstGeom>
        </p:spPr>
      </p:pic>
    </p:spTree>
    <p:extLst>
      <p:ext uri="{BB962C8B-B14F-4D97-AF65-F5344CB8AC3E}">
        <p14:creationId xmlns:p14="http://schemas.microsoft.com/office/powerpoint/2010/main" val="35922720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8DFDD8"/>
        </a:solidFill>
        <a:effectLst/>
      </p:bgPr>
    </p:bg>
    <p:spTree>
      <p:nvGrpSpPr>
        <p:cNvPr id="1" name=""/>
        <p:cNvGrpSpPr/>
        <p:nvPr/>
      </p:nvGrpSpPr>
      <p:grpSpPr>
        <a:xfrm>
          <a:off x="0" y="0"/>
          <a:ext cx="0" cy="0"/>
          <a:chOff x="0" y="0"/>
          <a:chExt cx="0" cy="0"/>
        </a:xfrm>
      </p:grpSpPr>
      <p:sp>
        <p:nvSpPr>
          <p:cNvPr id="2" name="Rectangle 1"/>
          <p:cNvSpPr/>
          <p:nvPr/>
        </p:nvSpPr>
        <p:spPr>
          <a:xfrm>
            <a:off x="490537" y="328523"/>
            <a:ext cx="6096000" cy="1938992"/>
          </a:xfrm>
          <a:prstGeom prst="rect">
            <a:avLst/>
          </a:prstGeom>
        </p:spPr>
        <p:txBody>
          <a:bodyPr>
            <a:spAutoFit/>
          </a:bodyPr>
          <a:lstStyle/>
          <a:p>
            <a:pPr algn="just"/>
            <a:r>
              <a:rPr lang="en-US" sz="2400" spc="10" dirty="0" smtClean="0">
                <a:effectLst/>
                <a:latin typeface="Cambria" panose="02040503050406030204" pitchFamily="18" charset="0"/>
                <a:ea typeface="Calibri" panose="020F0502020204030204" pitchFamily="34" charset="0"/>
                <a:cs typeface="Arial" panose="020B0604020202020204" pitchFamily="34" charset="0"/>
              </a:rPr>
              <a:t> </a:t>
            </a:r>
            <a:r>
              <a:rPr lang="en-US" sz="2400" dirty="0" smtClean="0">
                <a:solidFill>
                  <a:srgbClr val="000000"/>
                </a:solidFill>
                <a:effectLst/>
                <a:latin typeface="Cambria" panose="02040503050406030204" pitchFamily="18" charset="0"/>
                <a:ea typeface="Calibri" panose="020F0502020204030204" pitchFamily="34" charset="0"/>
                <a:cs typeface="Foundry Sans"/>
              </a:rPr>
              <a:t>There are four main areas under gamification. The understanding and correct use of these four areas together produce an environment in which engagement, loyalty, and motivation will grow. The four areas are: </a:t>
            </a:r>
            <a:endParaRPr lang="en-US" sz="2400" dirty="0"/>
          </a:p>
        </p:txBody>
      </p:sp>
      <p:pic>
        <p:nvPicPr>
          <p:cNvPr id="3" name="Picture 2"/>
          <p:cNvPicPr/>
          <p:nvPr/>
        </p:nvPicPr>
        <p:blipFill>
          <a:blip r:embed="rId2" cstate="print">
            <a:extLst>
              <a:ext uri="{28A0092B-C50C-407E-A947-70E740481C1C}">
                <a14:useLocalDpi xmlns:a14="http://schemas.microsoft.com/office/drawing/2010/main" val="0"/>
              </a:ext>
            </a:extLst>
          </a:blip>
          <a:stretch>
            <a:fillRect/>
          </a:stretch>
        </p:blipFill>
        <p:spPr>
          <a:xfrm>
            <a:off x="5019674" y="2505250"/>
            <a:ext cx="6524625" cy="3714750"/>
          </a:xfrm>
          <a:prstGeom prst="rect">
            <a:avLst/>
          </a:prstGeom>
          <a:effectLst>
            <a:outerShdw blurRad="63500" sx="102000" sy="102000" algn="ctr" rotWithShape="0">
              <a:prstClr val="black">
                <a:alpha val="40000"/>
              </a:prstClr>
            </a:outerShdw>
          </a:effectLst>
        </p:spPr>
      </p:pic>
      <p:sp>
        <p:nvSpPr>
          <p:cNvPr id="4" name="Rectangle 3"/>
          <p:cNvSpPr/>
          <p:nvPr/>
        </p:nvSpPr>
        <p:spPr>
          <a:xfrm>
            <a:off x="5782102" y="6252294"/>
            <a:ext cx="4999767" cy="410882"/>
          </a:xfrm>
          <a:prstGeom prst="rect">
            <a:avLst/>
          </a:prstGeom>
        </p:spPr>
        <p:txBody>
          <a:bodyPr wrap="none">
            <a:spAutoFit/>
          </a:bodyPr>
          <a:lstStyle/>
          <a:p>
            <a:pPr marL="800100" marR="0" algn="ctr">
              <a:lnSpc>
                <a:spcPct val="115000"/>
              </a:lnSpc>
              <a:spcBef>
                <a:spcPts val="0"/>
              </a:spcBef>
              <a:spcAft>
                <a:spcPts val="0"/>
              </a:spcAft>
              <a:tabLst>
                <a:tab pos="2971800" algn="ctr"/>
              </a:tabLst>
            </a:pPr>
            <a:r>
              <a:rPr lang="en-US"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Sample gamification badges in education</a:t>
            </a:r>
            <a:endParaRPr lang="en-US" sz="20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36010318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42875"/>
            <a:ext cx="11944350" cy="1791260"/>
          </a:xfrm>
          <a:prstGeom prst="rect">
            <a:avLst/>
          </a:prstGeom>
        </p:spPr>
        <p:txBody>
          <a:bodyPr wrap="square">
            <a:spAutoFit/>
          </a:bodyPr>
          <a:lstStyle/>
          <a:p>
            <a:pPr marL="342900" lvl="0" indent="-342900" algn="just">
              <a:lnSpc>
                <a:spcPct val="115000"/>
              </a:lnSpc>
              <a:buFont typeface="Symbol" panose="05050102010706020507" pitchFamily="18" charset="2"/>
              <a:buChar char=""/>
              <a:tabLst>
                <a:tab pos="2971800" algn="ctr"/>
              </a:tabLst>
            </a:pPr>
            <a:r>
              <a:rPr lang="en-US" sz="2400" dirty="0" smtClean="0">
                <a:solidFill>
                  <a:srgbClr val="000000"/>
                </a:solidFill>
                <a:effectLst/>
                <a:latin typeface="Cambria" panose="02040503050406030204" pitchFamily="18" charset="0"/>
                <a:ea typeface="Calibri" panose="020F0502020204030204" pitchFamily="34" charset="0"/>
                <a:cs typeface="Foundry Sans"/>
              </a:rPr>
              <a:t>Points: something for ‘players’ to earn</a:t>
            </a:r>
            <a:endParaRPr lang="en-US" sz="2400" dirty="0" smtClean="0">
              <a:effectLst/>
              <a:latin typeface="Times New Roman" panose="02020603050405020304" pitchFamily="18" charset="0"/>
              <a:ea typeface="Calibri" panose="020F0502020204030204" pitchFamily="34" charset="0"/>
            </a:endParaRPr>
          </a:p>
          <a:p>
            <a:pPr marL="342900" marR="0" lvl="0" indent="-342900" algn="just">
              <a:lnSpc>
                <a:spcPct val="115000"/>
              </a:lnSpc>
              <a:spcBef>
                <a:spcPts val="0"/>
              </a:spcBef>
              <a:spcAft>
                <a:spcPts val="0"/>
              </a:spcAft>
              <a:buFont typeface="Symbol" panose="05050102010706020507" pitchFamily="18" charset="2"/>
              <a:buChar char=""/>
              <a:tabLst>
                <a:tab pos="2971800" algn="ctr"/>
              </a:tabLst>
            </a:pPr>
            <a:r>
              <a:rPr lang="en-US" sz="2400" dirty="0" smtClean="0">
                <a:solidFill>
                  <a:srgbClr val="000000"/>
                </a:solidFill>
                <a:effectLst/>
                <a:latin typeface="Cambria" panose="02040503050406030204" pitchFamily="18" charset="0"/>
                <a:ea typeface="Calibri" panose="020F0502020204030204" pitchFamily="34" charset="0"/>
                <a:cs typeface="Foundry Sans"/>
              </a:rPr>
              <a:t>Rewards: something for ‘players’ to spend their earned points on</a:t>
            </a:r>
            <a:endParaRPr lang="en-US" sz="2400" dirty="0" smtClean="0">
              <a:effectLst/>
              <a:latin typeface="Times New Roman" panose="02020603050405020304" pitchFamily="18" charset="0"/>
              <a:ea typeface="Calibri" panose="020F0502020204030204" pitchFamily="34" charset="0"/>
            </a:endParaRPr>
          </a:p>
          <a:p>
            <a:pPr marL="342900" marR="0" lvl="0" indent="-342900" algn="just">
              <a:lnSpc>
                <a:spcPct val="115000"/>
              </a:lnSpc>
              <a:spcBef>
                <a:spcPts val="0"/>
              </a:spcBef>
              <a:spcAft>
                <a:spcPts val="0"/>
              </a:spcAft>
              <a:buFont typeface="Symbol" panose="05050102010706020507" pitchFamily="18" charset="2"/>
              <a:buChar char=""/>
              <a:tabLst>
                <a:tab pos="2971800" algn="ctr"/>
              </a:tabLst>
            </a:pPr>
            <a:r>
              <a:rPr lang="en-US" sz="2400" dirty="0" smtClean="0">
                <a:solidFill>
                  <a:srgbClr val="000000"/>
                </a:solidFill>
                <a:effectLst/>
                <a:latin typeface="Cambria" panose="02040503050406030204" pitchFamily="18" charset="0"/>
                <a:ea typeface="Calibri" panose="020F0502020204030204" pitchFamily="34" charset="0"/>
                <a:cs typeface="Foundry Sans"/>
              </a:rPr>
              <a:t>Badges: something to show others the success ‘players’ have achieved</a:t>
            </a:r>
          </a:p>
          <a:p>
            <a:pPr marL="342900" marR="0" lvl="0" indent="-342900" algn="just">
              <a:lnSpc>
                <a:spcPct val="115000"/>
              </a:lnSpc>
              <a:spcBef>
                <a:spcPts val="0"/>
              </a:spcBef>
              <a:spcAft>
                <a:spcPts val="0"/>
              </a:spcAft>
              <a:buFont typeface="Symbol" panose="05050102010706020507" pitchFamily="18" charset="2"/>
              <a:buChar char=""/>
              <a:tabLst>
                <a:tab pos="2971800" algn="ctr"/>
              </a:tabLst>
            </a:pPr>
            <a:r>
              <a:rPr lang="en-US" sz="2400" dirty="0" smtClean="0">
                <a:solidFill>
                  <a:srgbClr val="000000"/>
                </a:solidFill>
                <a:effectLst/>
                <a:latin typeface="Cambria" panose="02040503050406030204" pitchFamily="18" charset="0"/>
                <a:ea typeface="Calibri" panose="020F0502020204030204" pitchFamily="34" charset="0"/>
                <a:cs typeface="Foundry Sans"/>
              </a:rPr>
              <a:t>Leader boards: a method of gaining real-time feedback which is </a:t>
            </a:r>
            <a:r>
              <a:rPr lang="en-US" sz="2400" b="1" dirty="0" smtClean="0">
                <a:solidFill>
                  <a:srgbClr val="FF0000"/>
                </a:solidFill>
                <a:effectLst/>
                <a:latin typeface="Cambria" panose="02040503050406030204" pitchFamily="18" charset="0"/>
                <a:ea typeface="Calibri" panose="020F0502020204030204" pitchFamily="34" charset="0"/>
                <a:cs typeface="Foundry Sans"/>
              </a:rPr>
              <a:t>visible</a:t>
            </a:r>
            <a:r>
              <a:rPr lang="en-US" sz="2400" dirty="0" smtClean="0">
                <a:solidFill>
                  <a:srgbClr val="000000"/>
                </a:solidFill>
                <a:effectLst/>
                <a:latin typeface="Cambria" panose="02040503050406030204" pitchFamily="18" charset="0"/>
                <a:ea typeface="Calibri" panose="020F0502020204030204" pitchFamily="34" charset="0"/>
                <a:cs typeface="Foundry Sans"/>
              </a:rPr>
              <a:t> to everyone.</a:t>
            </a:r>
            <a:endParaRPr lang="en-US" sz="2400" dirty="0" smtClean="0">
              <a:effectLst/>
              <a:latin typeface="Times New Roman" panose="02020603050405020304" pitchFamily="18" charset="0"/>
              <a:ea typeface="Calibri" panose="020F0502020204030204" pitchFamily="34"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053507"/>
            <a:ext cx="12192000" cy="4835566"/>
          </a:xfrm>
          <a:prstGeom prst="rect">
            <a:avLst/>
          </a:prstGeom>
        </p:spPr>
      </p:pic>
    </p:spTree>
    <p:extLst>
      <p:ext uri="{BB962C8B-B14F-4D97-AF65-F5344CB8AC3E}">
        <p14:creationId xmlns:p14="http://schemas.microsoft.com/office/powerpoint/2010/main" val="39475131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962" y="1014412"/>
            <a:ext cx="10646494" cy="4714875"/>
          </a:xfrm>
          <a:prstGeom prst="rect">
            <a:avLst/>
          </a:prstGeom>
        </p:spPr>
      </p:pic>
    </p:spTree>
    <p:extLst>
      <p:ext uri="{BB962C8B-B14F-4D97-AF65-F5344CB8AC3E}">
        <p14:creationId xmlns:p14="http://schemas.microsoft.com/office/powerpoint/2010/main" val="2926505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8DFDD8"/>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398" y="942975"/>
            <a:ext cx="10904589" cy="4829175"/>
          </a:xfrm>
          <a:prstGeom prst="rect">
            <a:avLst/>
          </a:prstGeom>
        </p:spPr>
      </p:pic>
    </p:spTree>
    <p:extLst>
      <p:ext uri="{BB962C8B-B14F-4D97-AF65-F5344CB8AC3E}">
        <p14:creationId xmlns:p14="http://schemas.microsoft.com/office/powerpoint/2010/main" val="2627602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Rectangle 1"/>
          <p:cNvSpPr/>
          <p:nvPr/>
        </p:nvSpPr>
        <p:spPr>
          <a:xfrm>
            <a:off x="0" y="207104"/>
            <a:ext cx="6096000" cy="4305153"/>
          </a:xfrm>
          <a:prstGeom prst="rect">
            <a:avLst/>
          </a:prstGeom>
        </p:spPr>
        <p:txBody>
          <a:bodyPr>
            <a:spAutoFit/>
          </a:bodyPr>
          <a:lstStyle/>
          <a:p>
            <a:pPr marL="342900" marR="0" algn="just">
              <a:lnSpc>
                <a:spcPct val="115000"/>
              </a:lnSpc>
              <a:spcBef>
                <a:spcPts val="0"/>
              </a:spcBef>
              <a:spcAft>
                <a:spcPts val="0"/>
              </a:spcAft>
              <a:tabLst>
                <a:tab pos="2971800" algn="ctr"/>
              </a:tabLst>
            </a:pPr>
            <a:r>
              <a:rPr lang="en-US" sz="2400" dirty="0" smtClean="0">
                <a:effectLst/>
                <a:latin typeface="Cambria" panose="02040503050406030204" pitchFamily="18" charset="0"/>
                <a:ea typeface="Calibri" panose="020F0502020204030204" pitchFamily="34" charset="0"/>
              </a:rPr>
              <a:t>A good example of Gamification in action is the start-up </a:t>
            </a:r>
            <a:r>
              <a:rPr lang="en-US" sz="2400" dirty="0" err="1" smtClean="0">
                <a:effectLst/>
                <a:latin typeface="Cambria" panose="02040503050406030204" pitchFamily="18" charset="0"/>
                <a:ea typeface="Calibri" panose="020F0502020204030204" pitchFamily="34" charset="0"/>
              </a:rPr>
              <a:t>PromiseUp</a:t>
            </a:r>
            <a:r>
              <a:rPr lang="en-US" sz="2400" dirty="0" smtClean="0">
                <a:effectLst/>
                <a:latin typeface="Cambria" panose="02040503050406030204" pitchFamily="18" charset="0"/>
                <a:ea typeface="Calibri" panose="020F0502020204030204" pitchFamily="34" charset="0"/>
              </a:rPr>
              <a:t>. The app offers people the possibility to turn every promise they make into a bet e.g., plans to eat healthier or to exercise every week. By </a:t>
            </a:r>
            <a:r>
              <a:rPr lang="en-US" sz="2400" b="1" dirty="0" smtClean="0">
                <a:solidFill>
                  <a:srgbClr val="FF0000"/>
                </a:solidFill>
                <a:effectLst/>
                <a:latin typeface="Cambria" panose="02040503050406030204" pitchFamily="18" charset="0"/>
                <a:ea typeface="Calibri" panose="020F0502020204030204" pitchFamily="34" charset="0"/>
              </a:rPr>
              <a:t>turning it into </a:t>
            </a:r>
            <a:r>
              <a:rPr lang="en-US" sz="2400" dirty="0" smtClean="0">
                <a:effectLst/>
                <a:latin typeface="Cambria" panose="02040503050406030204" pitchFamily="18" charset="0"/>
                <a:ea typeface="Calibri" panose="020F0502020204030204" pitchFamily="34" charset="0"/>
              </a:rPr>
              <a:t>a bet with their friends, </a:t>
            </a:r>
            <a:r>
              <a:rPr lang="en-US" sz="2400" dirty="0" err="1" smtClean="0">
                <a:effectLst/>
                <a:latin typeface="Cambria" panose="02040503050406030204" pitchFamily="18" charset="0"/>
                <a:ea typeface="Calibri" panose="020F0502020204030204" pitchFamily="34" charset="0"/>
              </a:rPr>
              <a:t>PromiseUp</a:t>
            </a:r>
            <a:r>
              <a:rPr lang="en-US" sz="2400" dirty="0" smtClean="0">
                <a:effectLst/>
                <a:latin typeface="Cambria" panose="02040503050406030204" pitchFamily="18" charset="0"/>
                <a:ea typeface="Calibri" panose="020F0502020204030204" pitchFamily="34" charset="0"/>
              </a:rPr>
              <a:t> users can earn badges and points. The adding of game elements to a specific goal makes it a lot more fun to achieve personal goals.</a:t>
            </a:r>
            <a:r>
              <a:rPr lang="en-US" sz="2400" b="1" dirty="0" smtClean="0">
                <a:effectLst/>
                <a:latin typeface="Cambria" panose="02040503050406030204" pitchFamily="18" charset="0"/>
                <a:ea typeface="Calibri" panose="020F0502020204030204" pitchFamily="34" charset="0"/>
                <a:cs typeface="Times New Roman" panose="02020603050405020304" pitchFamily="18" charset="0"/>
              </a:rPr>
              <a:t> </a:t>
            </a:r>
            <a:endParaRPr lang="en-US" sz="2400" dirty="0">
              <a:effectLst/>
              <a:latin typeface="Times New Roman" panose="02020603050405020304" pitchFamily="18" charset="0"/>
              <a:ea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0"/>
            <a:ext cx="6077979" cy="6858000"/>
          </a:xfrm>
          <a:prstGeom prst="rect">
            <a:avLst/>
          </a:prstGeom>
        </p:spPr>
      </p:pic>
    </p:spTree>
    <p:extLst>
      <p:ext uri="{BB962C8B-B14F-4D97-AF65-F5344CB8AC3E}">
        <p14:creationId xmlns:p14="http://schemas.microsoft.com/office/powerpoint/2010/main" val="27675255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350" y="267168"/>
            <a:ext cx="5738814" cy="6463308"/>
          </a:xfrm>
          <a:prstGeom prst="rect">
            <a:avLst/>
          </a:prstGeom>
        </p:spPr>
        <p:txBody>
          <a:bodyPr wrap="square">
            <a:spAutoFit/>
          </a:bodyPr>
          <a:lstStyle/>
          <a:p>
            <a:pPr marL="342900" marR="0" algn="just">
              <a:lnSpc>
                <a:spcPct val="115000"/>
              </a:lnSpc>
              <a:spcBef>
                <a:spcPts val="0"/>
              </a:spcBef>
              <a:spcAft>
                <a:spcPts val="0"/>
              </a:spcAft>
              <a:tabLst>
                <a:tab pos="2971800" algn="ctr"/>
              </a:tabLst>
            </a:pPr>
            <a:r>
              <a:rPr lang="en-US" sz="2000" dirty="0" smtClean="0">
                <a:effectLst/>
                <a:latin typeface="Cambria" panose="02040503050406030204" pitchFamily="18" charset="0"/>
                <a:ea typeface="Calibri" panose="020F0502020204030204" pitchFamily="34" charset="0"/>
              </a:rPr>
              <a:t>Another interesting example of gamification is Prezi </a:t>
            </a:r>
            <a:r>
              <a:rPr lang="en-US" sz="2000" b="1" dirty="0" smtClean="0">
                <a:solidFill>
                  <a:srgbClr val="FF0000"/>
                </a:solidFill>
                <a:effectLst/>
                <a:latin typeface="Cambria" panose="02040503050406030204" pitchFamily="18" charset="0"/>
                <a:ea typeface="Calibri" panose="020F0502020204030204" pitchFamily="34" charset="0"/>
              </a:rPr>
              <a:t>Ambassador </a:t>
            </a:r>
            <a:r>
              <a:rPr lang="en-US" sz="2000" dirty="0" smtClean="0">
                <a:effectLst/>
                <a:latin typeface="Cambria" panose="02040503050406030204" pitchFamily="18" charset="0"/>
                <a:ea typeface="Calibri" panose="020F0502020204030204" pitchFamily="34" charset="0"/>
              </a:rPr>
              <a:t>Program. </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Prezi is a popular </a:t>
            </a:r>
            <a:r>
              <a:rPr lang="en-US" sz="2000" b="1" dirty="0" smtClean="0">
                <a:solidFill>
                  <a:srgbClr val="FF0000"/>
                </a:solidFill>
                <a:effectLst/>
                <a:latin typeface="Cambria" panose="02040503050406030204" pitchFamily="18" charset="0"/>
                <a:ea typeface="Calibri" panose="020F0502020204030204" pitchFamily="34" charset="0"/>
                <a:cs typeface="Calibri" panose="020F0502020204030204" pitchFamily="34" charset="0"/>
              </a:rPr>
              <a:t>alternative</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 to Microsoft PowerPoint. Because the service is online and offers a completely different way of presenting – zooming or turning pictures instead of regular slides – it has certain advantages compared to PowerPoint. Many people have probably used Prezi at least once. </a:t>
            </a:r>
            <a:endParaRPr lang="en-US" sz="2000" dirty="0" smtClean="0">
              <a:effectLst/>
              <a:latin typeface="Times New Roman" panose="02020603050405020304" pitchFamily="18" charset="0"/>
              <a:ea typeface="Calibri" panose="020F0502020204030204" pitchFamily="34" charset="0"/>
            </a:endParaRPr>
          </a:p>
          <a:p>
            <a:pPr marL="342900" marR="0" algn="just">
              <a:lnSpc>
                <a:spcPct val="115000"/>
              </a:lnSpc>
              <a:spcBef>
                <a:spcPts val="0"/>
              </a:spcBef>
              <a:spcAft>
                <a:spcPts val="0"/>
              </a:spcAft>
              <a:tabLst>
                <a:tab pos="2971800" algn="ctr"/>
              </a:tabLst>
            </a:pPr>
            <a:r>
              <a:rPr lang="en-US" sz="2000" dirty="0" smtClean="0">
                <a:effectLst/>
                <a:latin typeface="Cambria" panose="02040503050406030204" pitchFamily="18" charset="0"/>
                <a:ea typeface="Calibri" panose="020F0502020204030204" pitchFamily="34" charset="0"/>
              </a:rPr>
              <a:t> </a:t>
            </a:r>
            <a:endParaRPr lang="en-US" sz="2000" dirty="0" smtClean="0">
              <a:effectLst/>
              <a:latin typeface="Times New Roman" panose="02020603050405020304" pitchFamily="18" charset="0"/>
              <a:ea typeface="Calibri" panose="020F0502020204030204" pitchFamily="34" charset="0"/>
            </a:endParaRPr>
          </a:p>
          <a:p>
            <a:pPr marR="342900" algn="just">
              <a:lnSpc>
                <a:spcPct val="115000"/>
              </a:lnSpc>
              <a:tabLst>
                <a:tab pos="2971800" algn="ctr"/>
              </a:tabLst>
            </a:pP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   However, because it works completely different from Microsoft PowerPoint, it is a big challenge to get the general public to use Prezi. Therefore, an important target is students, at colleges as well as universities. If they are used to work with Prezi, there is a good chance they will continue to do so when they work at a company. </a:t>
            </a:r>
            <a:endParaRPr lang="en-US" sz="2000" dirty="0">
              <a:effectLst/>
              <a:latin typeface="Times New Roman" panose="02020603050405020304" pitchFamily="18" charset="0"/>
              <a:ea typeface="Calibri" panose="020F0502020204030204"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2238" y="0"/>
            <a:ext cx="5719762" cy="6622552"/>
          </a:xfrm>
          <a:prstGeom prst="rect">
            <a:avLst/>
          </a:prstGeom>
        </p:spPr>
      </p:pic>
    </p:spTree>
    <p:extLst>
      <p:ext uri="{BB962C8B-B14F-4D97-AF65-F5344CB8AC3E}">
        <p14:creationId xmlns:p14="http://schemas.microsoft.com/office/powerpoint/2010/main" val="10503743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349" y="197345"/>
            <a:ext cx="5995989" cy="6463308"/>
          </a:xfrm>
          <a:prstGeom prst="rect">
            <a:avLst/>
          </a:prstGeom>
        </p:spPr>
        <p:txBody>
          <a:bodyPr wrap="square">
            <a:spAutoFit/>
          </a:bodyPr>
          <a:lstStyle/>
          <a:p>
            <a:pPr marR="342900" algn="just">
              <a:lnSpc>
                <a:spcPct val="115000"/>
              </a:lnSpc>
              <a:tabLst>
                <a:tab pos="2971800" algn="ctr"/>
              </a:tabLst>
            </a:pP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To reach this group, Prezi has started the Prezi Ambassador Program. Students from all over the world can apply for an unpaid position as Prezi Ambassador for their campus. There is only one Ambassador per campus. Ambassadors write a plan to make Prezi popular on their </a:t>
            </a:r>
            <a:r>
              <a:rPr lang="en-US" sz="2000" b="1" dirty="0" smtClean="0">
                <a:solidFill>
                  <a:srgbClr val="FF0000"/>
                </a:solidFill>
                <a:effectLst/>
                <a:latin typeface="Cambria" panose="02040503050406030204" pitchFamily="18" charset="0"/>
                <a:ea typeface="Calibri" panose="020F0502020204030204" pitchFamily="34" charset="0"/>
                <a:cs typeface="Calibri" panose="020F0502020204030204" pitchFamily="34" charset="0"/>
              </a:rPr>
              <a:t>campus</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 for example by doing presentations and workshops for other students. These activities will earn them points. Moreover they compete against each other for big prizes like a trip to the Prezi offices in San Francisco and Budapest. Also, the work experience looks good on their resumes and sometimes it is possible to earn college or university credits. The key game elements Prezi uses in this program are leader boards and points. This way Prezi uses Gamification to get students from all over the world to</a:t>
            </a:r>
            <a:r>
              <a:rPr lang="en-US" sz="2000" b="1" dirty="0" smtClean="0">
                <a:solidFill>
                  <a:srgbClr val="FF0000"/>
                </a:solidFill>
                <a:effectLst/>
                <a:latin typeface="Cambria" panose="02040503050406030204" pitchFamily="18" charset="0"/>
                <a:ea typeface="Calibri" panose="020F0502020204030204" pitchFamily="34" charset="0"/>
                <a:cs typeface="Calibri" panose="020F0502020204030204" pitchFamily="34" charset="0"/>
              </a:rPr>
              <a:t> promote </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the service and collect new users.</a:t>
            </a:r>
            <a:endParaRPr lang="en-US" sz="2000" dirty="0">
              <a:effectLst/>
              <a:latin typeface="Times New Roman" panose="02020603050405020304" pitchFamily="18" charset="0"/>
              <a:ea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29425" y="0"/>
            <a:ext cx="5081587" cy="6429375"/>
          </a:xfrm>
          <a:prstGeom prst="rect">
            <a:avLst/>
          </a:prstGeom>
        </p:spPr>
      </p:pic>
    </p:spTree>
    <p:extLst>
      <p:ext uri="{BB962C8B-B14F-4D97-AF65-F5344CB8AC3E}">
        <p14:creationId xmlns:p14="http://schemas.microsoft.com/office/powerpoint/2010/main" val="4146064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DF852"/>
        </a:solidFill>
        <a:effectLst/>
      </p:bgPr>
    </p:bg>
    <p:spTree>
      <p:nvGrpSpPr>
        <p:cNvPr id="1" name=""/>
        <p:cNvGrpSpPr/>
        <p:nvPr/>
      </p:nvGrpSpPr>
      <p:grpSpPr>
        <a:xfrm>
          <a:off x="0" y="0"/>
          <a:ext cx="0" cy="0"/>
          <a:chOff x="0" y="0"/>
          <a:chExt cx="0" cy="0"/>
        </a:xfrm>
      </p:grpSpPr>
      <p:pic>
        <p:nvPicPr>
          <p:cNvPr id="6"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043613" cy="685800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43612" y="0"/>
            <a:ext cx="6148387" cy="6858000"/>
          </a:xfrm>
          <a:prstGeom prst="rect">
            <a:avLst/>
          </a:prstGeom>
        </p:spPr>
      </p:pic>
    </p:spTree>
    <p:extLst>
      <p:ext uri="{BB962C8B-B14F-4D97-AF65-F5344CB8AC3E}">
        <p14:creationId xmlns:p14="http://schemas.microsoft.com/office/powerpoint/2010/main" val="13015715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BDF852"/>
        </a:solidFill>
        <a:effectLst/>
      </p:bgPr>
    </p:bg>
    <p:spTree>
      <p:nvGrpSpPr>
        <p:cNvPr id="1" name=""/>
        <p:cNvGrpSpPr/>
        <p:nvPr/>
      </p:nvGrpSpPr>
      <p:grpSpPr>
        <a:xfrm>
          <a:off x="0" y="0"/>
          <a:ext cx="0" cy="0"/>
          <a:chOff x="0" y="0"/>
          <a:chExt cx="0" cy="0"/>
        </a:xfrm>
      </p:grpSpPr>
      <p:sp>
        <p:nvSpPr>
          <p:cNvPr id="2" name="Rectangle 1"/>
          <p:cNvSpPr/>
          <p:nvPr/>
        </p:nvSpPr>
        <p:spPr>
          <a:xfrm>
            <a:off x="161925" y="234940"/>
            <a:ext cx="5067300" cy="5016758"/>
          </a:xfrm>
          <a:prstGeom prst="rect">
            <a:avLst/>
          </a:prstGeom>
        </p:spPr>
        <p:txBody>
          <a:bodyPr wrap="square">
            <a:spAutoFit/>
          </a:bodyPr>
          <a:lstStyle/>
          <a:p>
            <a:pPr algn="just"/>
            <a:r>
              <a:rPr lang="en-US"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 </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In general, players are very involved with the games they play. This involvement – or </a:t>
            </a:r>
            <a:r>
              <a:rPr lang="en-US" sz="2000" b="1" dirty="0" smtClean="0">
                <a:solidFill>
                  <a:srgbClr val="FF0000"/>
                </a:solidFill>
                <a:effectLst/>
                <a:latin typeface="Cambria" panose="02040503050406030204" pitchFamily="18" charset="0"/>
                <a:ea typeface="Calibri" panose="020F0502020204030204" pitchFamily="34" charset="0"/>
                <a:cs typeface="Calibri" panose="020F0502020204030204" pitchFamily="34" charset="0"/>
              </a:rPr>
              <a:t>engagement</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 – is one of the great challenges in educations. Educational institutions could learn from games in this regard. Education might be the </a:t>
            </a:r>
            <a:r>
              <a:rPr lang="en-US" sz="2000" b="1" dirty="0" smtClean="0">
                <a:solidFill>
                  <a:srgbClr val="FF0000"/>
                </a:solidFill>
                <a:effectLst/>
                <a:latin typeface="Cambria" panose="02040503050406030204" pitchFamily="18" charset="0"/>
                <a:ea typeface="Calibri" panose="020F0502020204030204" pitchFamily="34" charset="0"/>
                <a:cs typeface="Calibri" panose="020F0502020204030204" pitchFamily="34" charset="0"/>
              </a:rPr>
              <a:t>profession</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 which can </a:t>
            </a:r>
            <a:r>
              <a:rPr lang="en-US" sz="2000" b="1" dirty="0" smtClean="0">
                <a:solidFill>
                  <a:srgbClr val="FF0000"/>
                </a:solidFill>
                <a:effectLst/>
                <a:latin typeface="Cambria" panose="02040503050406030204" pitchFamily="18" charset="0"/>
                <a:ea typeface="Calibri" panose="020F0502020204030204" pitchFamily="34" charset="0"/>
                <a:cs typeface="Calibri" panose="020F0502020204030204" pitchFamily="34" charset="0"/>
              </a:rPr>
              <a:t>progress </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most by using Gamification techniques, because of the similarities between learning and gaming. In gaming, it is all about completing levels, obtaining certain skills, and similarly education focuses on </a:t>
            </a:r>
            <a:r>
              <a:rPr lang="en-US" sz="2000" b="1" dirty="0" smtClean="0">
                <a:solidFill>
                  <a:srgbClr val="FF0000"/>
                </a:solidFill>
                <a:effectLst/>
                <a:latin typeface="Cambria" panose="02040503050406030204" pitchFamily="18" charset="0"/>
                <a:ea typeface="Calibri" panose="020F0502020204030204" pitchFamily="34" charset="0"/>
                <a:cs typeface="Calibri" panose="020F0502020204030204" pitchFamily="34" charset="0"/>
              </a:rPr>
              <a:t>progression</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 to the next grade, passing exams, and gaining knowledge and skills.</a:t>
            </a:r>
            <a:r>
              <a:rPr lang="en-US" sz="2000" dirty="0" smtClean="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All these similarities to games considered, it should be </a:t>
            </a:r>
            <a:r>
              <a:rPr lang="en-US" sz="2000" b="1" dirty="0" smtClean="0">
                <a:solidFill>
                  <a:srgbClr val="FF0000"/>
                </a:solidFill>
                <a:effectLst/>
                <a:latin typeface="Cambria" panose="02040503050406030204" pitchFamily="18" charset="0"/>
                <a:ea typeface="Calibri" panose="020F0502020204030204" pitchFamily="34" charset="0"/>
                <a:cs typeface="Calibri" panose="020F0502020204030204" pitchFamily="34" charset="0"/>
              </a:rPr>
              <a:t>a piece of cake</a:t>
            </a:r>
            <a:r>
              <a:rPr lang="en-US" sz="2000" dirty="0" smtClean="0">
                <a:solidFill>
                  <a:srgbClr val="000000"/>
                </a:solidFill>
                <a:effectLst/>
                <a:latin typeface="Cambria" panose="02040503050406030204" pitchFamily="18" charset="0"/>
                <a:ea typeface="Calibri" panose="020F0502020204030204" pitchFamily="34" charset="0"/>
                <a:cs typeface="Calibri" panose="020F0502020204030204" pitchFamily="34" charset="0"/>
              </a:rPr>
              <a:t> to motivate and engage students. </a:t>
            </a:r>
            <a:endParaRPr lang="en-US" sz="20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7950" y="0"/>
            <a:ext cx="5734050" cy="6858000"/>
          </a:xfrm>
          <a:prstGeom prst="rect">
            <a:avLst/>
          </a:prstGeom>
        </p:spPr>
      </p:pic>
    </p:spTree>
    <p:extLst>
      <p:ext uri="{BB962C8B-B14F-4D97-AF65-F5344CB8AC3E}">
        <p14:creationId xmlns:p14="http://schemas.microsoft.com/office/powerpoint/2010/main" val="13665961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115050" cy="68580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5050" y="0"/>
            <a:ext cx="6076949" cy="6858000"/>
          </a:xfrm>
          <a:prstGeom prst="rect">
            <a:avLst/>
          </a:prstGeom>
        </p:spPr>
      </p:pic>
    </p:spTree>
    <p:extLst>
      <p:ext uri="{BB962C8B-B14F-4D97-AF65-F5344CB8AC3E}">
        <p14:creationId xmlns:p14="http://schemas.microsoft.com/office/powerpoint/2010/main" val="4156123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00063"/>
            <a:ext cx="12192000" cy="5900528"/>
          </a:xfrm>
          <a:prstGeom prst="rect">
            <a:avLst/>
          </a:prstGeom>
        </p:spPr>
      </p:pic>
    </p:spTree>
    <p:extLst>
      <p:ext uri="{BB962C8B-B14F-4D97-AF65-F5344CB8AC3E}">
        <p14:creationId xmlns:p14="http://schemas.microsoft.com/office/powerpoint/2010/main" val="3235640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6643688" cy="6858000"/>
          </a:xfr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3689" y="-1"/>
            <a:ext cx="5548311" cy="6858001"/>
          </a:xfrm>
          <a:prstGeom prst="rect">
            <a:avLst/>
          </a:prstGeom>
        </p:spPr>
      </p:pic>
    </p:spTree>
    <p:extLst>
      <p:ext uri="{BB962C8B-B14F-4D97-AF65-F5344CB8AC3E}">
        <p14:creationId xmlns:p14="http://schemas.microsoft.com/office/powerpoint/2010/main" val="4055109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3075082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8750" y="782637"/>
            <a:ext cx="9201150" cy="4689475"/>
          </a:xfrm>
          <a:prstGeom prst="rect">
            <a:avLst/>
          </a:prstGeom>
        </p:spPr>
      </p:pic>
    </p:spTree>
    <p:extLst>
      <p:ext uri="{BB962C8B-B14F-4D97-AF65-F5344CB8AC3E}">
        <p14:creationId xmlns:p14="http://schemas.microsoft.com/office/powerpoint/2010/main" val="2885442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1250" y="0"/>
            <a:ext cx="6000750" cy="68580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191250" cy="6858000"/>
          </a:xfrm>
          <a:prstGeom prst="rect">
            <a:avLst/>
          </a:prstGeom>
        </p:spPr>
      </p:pic>
      <p:sp>
        <p:nvSpPr>
          <p:cNvPr id="2" name="Rectangle 1"/>
          <p:cNvSpPr/>
          <p:nvPr/>
        </p:nvSpPr>
        <p:spPr>
          <a:xfrm>
            <a:off x="3693930" y="0"/>
            <a:ext cx="5928226" cy="742767"/>
          </a:xfrm>
          <a:prstGeom prst="rect">
            <a:avLst/>
          </a:prstGeom>
        </p:spPr>
        <p:txBody>
          <a:bodyPr wrap="none">
            <a:spAutoFit/>
          </a:bodyPr>
          <a:lstStyle/>
          <a:p>
            <a:pPr marR="400050" algn="just">
              <a:lnSpc>
                <a:spcPct val="115000"/>
              </a:lnSpc>
              <a:tabLst>
                <a:tab pos="2971800" algn="ctr"/>
                <a:tab pos="5600700" algn="l"/>
              </a:tabLst>
            </a:pPr>
            <a:r>
              <a:rPr lang="en-US" sz="4000" b="1" dirty="0">
                <a:solidFill>
                  <a:srgbClr val="FFFF00"/>
                </a:solidFill>
                <a:latin typeface="Cambria" panose="02040503050406030204" pitchFamily="18" charset="0"/>
                <a:ea typeface="Calibri" panose="020F0502020204030204" pitchFamily="34" charset="0"/>
                <a:cs typeface="Calibri" panose="020F0502020204030204" pitchFamily="34" charset="0"/>
              </a:rPr>
              <a:t>Game or Gamification?</a:t>
            </a:r>
            <a:endParaRPr lang="en-US" sz="4000" b="1" dirty="0">
              <a:solidFill>
                <a:srgbClr val="FFFF00"/>
              </a:solidFill>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130594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CC0099"/>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0448" y="985620"/>
            <a:ext cx="9516803" cy="4229318"/>
          </a:xfrm>
          <a:prstGeom prst="rect">
            <a:avLst/>
          </a:prstGeom>
        </p:spPr>
      </p:pic>
    </p:spTree>
    <p:extLst>
      <p:ext uri="{BB962C8B-B14F-4D97-AF65-F5344CB8AC3E}">
        <p14:creationId xmlns:p14="http://schemas.microsoft.com/office/powerpoint/2010/main" val="39356777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FF0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877" y="1099832"/>
            <a:ext cx="9631119" cy="4372585"/>
          </a:xfrm>
          <a:prstGeom prst="rect">
            <a:avLst/>
          </a:prstGeom>
        </p:spPr>
      </p:pic>
    </p:spTree>
    <p:extLst>
      <p:ext uri="{BB962C8B-B14F-4D97-AF65-F5344CB8AC3E}">
        <p14:creationId xmlns:p14="http://schemas.microsoft.com/office/powerpoint/2010/main" val="27695939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TotalTime>
  <Words>793</Words>
  <Application>Microsoft Office PowerPoint</Application>
  <PresentationFormat>Widescreen</PresentationFormat>
  <Paragraphs>26</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Calibri</vt:lpstr>
      <vt:lpstr>Calibri Light</vt:lpstr>
      <vt:lpstr>Cambria</vt:lpstr>
      <vt:lpstr>Foundry Sans</vt:lpstr>
      <vt:lpstr>FoundrySans-Light</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19</cp:revision>
  <dcterms:created xsi:type="dcterms:W3CDTF">2021-04-09T17:54:05Z</dcterms:created>
  <dcterms:modified xsi:type="dcterms:W3CDTF">2021-04-12T10:42:50Z</dcterms:modified>
</cp:coreProperties>
</file>

<file path=docProps/thumbnail.jpeg>
</file>